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5" roundtripDataSignature="AMtx7mgfzo+Q1rn6FSFoijHTapCgUIOz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3.png>
</file>

<file path=ppt/media/image14.png>
</file>

<file path=ppt/media/image15.png>
</file>

<file path=ppt/media/image16.jp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4eea3a19ba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34eea3a19b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8" name="Google Shape;118;p1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4" name="Google Shape;124;p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1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1" name="Google Shape;151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8" name="Google Shape;158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5" name="Google Shape;165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0" name="Google Shape;180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7" name="Google Shape;187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3" name="Google Shape;193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9" name="Google Shape;199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4eea3a19b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4eea3a19b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4eea3a19b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4eea3a19b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4eea3a19b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4eea3a19b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3" name="Google Shape;223;p2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1" name="Google Shape;71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" name="Google Shape;16;p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" name="Google Shape;1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" name="Google Shape;2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1" name="Google Shape;31;p3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" name="Google Shape;32;p3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6" name="Google Shape;3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3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17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 txBox="1"/>
          <p:nvPr>
            <p:ph type="ctrTitle"/>
          </p:nvPr>
        </p:nvSpPr>
        <p:spPr>
          <a:xfrm>
            <a:off x="311700" y="423100"/>
            <a:ext cx="8520600" cy="13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3400"/>
              <a:t>CSci 3081W: Program Design and Development</a:t>
            </a:r>
            <a:endParaRPr/>
          </a:p>
        </p:txBody>
      </p:sp>
      <p:sp>
        <p:nvSpPr>
          <p:cNvPr id="48" name="Google Shape;48;p1"/>
          <p:cNvSpPr txBox="1"/>
          <p:nvPr>
            <p:ph idx="1" type="subTitle"/>
          </p:nvPr>
        </p:nvSpPr>
        <p:spPr>
          <a:xfrm>
            <a:off x="311700" y="17673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Lecture 14 – Development Processes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4eea3a19ba_0_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Agile Values and Principles</a:t>
            </a:r>
            <a:endParaRPr/>
          </a:p>
        </p:txBody>
      </p:sp>
      <p:sp>
        <p:nvSpPr>
          <p:cNvPr id="103" name="Google Shape;103;g34eea3a19ba_0_9"/>
          <p:cNvSpPr txBox="1"/>
          <p:nvPr>
            <p:ph idx="1" type="body"/>
          </p:nvPr>
        </p:nvSpPr>
        <p:spPr>
          <a:xfrm>
            <a:off x="3540149" y="2229450"/>
            <a:ext cx="20637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Memorize them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How does Agile solve the challenges of waterfall?</a:t>
            </a:r>
            <a:endParaRPr/>
          </a:p>
        </p:txBody>
      </p:sp>
      <p:pic>
        <p:nvPicPr>
          <p:cNvPr id="109" name="Google Shape;109;p12"/>
          <p:cNvPicPr preferRelativeResize="0"/>
          <p:nvPr/>
        </p:nvPicPr>
        <p:blipFill rotWithShape="1">
          <a:blip r:embed="rId3">
            <a:alphaModFix/>
          </a:blip>
          <a:srcRect b="5667" l="0" r="0" t="0"/>
          <a:stretch/>
        </p:blipFill>
        <p:spPr>
          <a:xfrm>
            <a:off x="0" y="1281629"/>
            <a:ext cx="9144000" cy="3223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What new challenges does Agile bring?</a:t>
            </a:r>
            <a:endParaRPr/>
          </a:p>
        </p:txBody>
      </p:sp>
      <p:pic>
        <p:nvPicPr>
          <p:cNvPr id="115" name="Google Shape;11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63241"/>
            <a:ext cx="9144000" cy="3037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Scrum</a:t>
            </a:r>
            <a:endParaRPr/>
          </a:p>
        </p:txBody>
      </p:sp>
      <p:sp>
        <p:nvSpPr>
          <p:cNvPr id="121" name="Google Shape;121;p14"/>
          <p:cNvSpPr txBox="1"/>
          <p:nvPr>
            <p:ph idx="1" type="body"/>
          </p:nvPr>
        </p:nvSpPr>
        <p:spPr>
          <a:xfrm>
            <a:off x="311699" y="1152475"/>
            <a:ext cx="795306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Incremental and iterative framework for developing, delivering, and sustaining products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Assume that customers will change what is wanted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Team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-US" sz="1800"/>
              <a:t>Product owner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-US" sz="1800"/>
              <a:t>Developers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-US" sz="1800"/>
              <a:t>Scrum master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Scrum</a:t>
            </a:r>
            <a:endParaRPr/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271449" y="1142425"/>
            <a:ext cx="7953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000"/>
              <a:t>Ceremonies</a:t>
            </a:r>
            <a:r>
              <a:rPr lang="en-US" sz="2000"/>
              <a:t> </a:t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Sprint</a:t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Sprint planning</a:t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Daily scrum</a:t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Sprint review</a:t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Sprint retrospective</a:t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Backlog refinement</a:t>
            </a:r>
            <a:endParaRPr sz="2000"/>
          </a:p>
        </p:txBody>
      </p:sp>
      <p:pic>
        <p:nvPicPr>
          <p:cNvPr id="128" name="Google Shape;128;p15"/>
          <p:cNvPicPr preferRelativeResize="0"/>
          <p:nvPr/>
        </p:nvPicPr>
        <p:blipFill rotWithShape="1">
          <a:blip r:embed="rId3">
            <a:alphaModFix/>
          </a:blip>
          <a:srcRect b="5" l="7506" r="44470" t="44091"/>
          <a:stretch/>
        </p:blipFill>
        <p:spPr>
          <a:xfrm>
            <a:off x="6789250" y="1306975"/>
            <a:ext cx="1771525" cy="135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5"/>
          <p:cNvSpPr txBox="1"/>
          <p:nvPr>
            <p:ph idx="1" type="body"/>
          </p:nvPr>
        </p:nvSpPr>
        <p:spPr>
          <a:xfrm>
            <a:off x="3946800" y="1142425"/>
            <a:ext cx="3234900" cy="22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000"/>
              <a:t>Artifacts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Product Backlog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Sprint Backlog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Increment</a:t>
            </a:r>
            <a:endParaRPr sz="2000"/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Scrum</a:t>
            </a:r>
            <a:endParaRPr/>
          </a:p>
        </p:txBody>
      </p:sp>
      <p:sp>
        <p:nvSpPr>
          <p:cNvPr id="135" name="Google Shape;135;p16"/>
          <p:cNvSpPr txBox="1"/>
          <p:nvPr>
            <p:ph idx="1" type="body"/>
          </p:nvPr>
        </p:nvSpPr>
        <p:spPr>
          <a:xfrm>
            <a:off x="311699" y="1152475"/>
            <a:ext cx="795306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000"/>
              <a:t>Some alternative implementations are </a:t>
            </a:r>
            <a:endParaRPr sz="2000"/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000"/>
              <a:t>Kanban</a:t>
            </a:r>
            <a:endParaRPr sz="2000"/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000"/>
              <a:t>Scrumban</a:t>
            </a:r>
            <a:endParaRPr sz="2000"/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000"/>
              <a:t>Kanplan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/>
          <p:nvPr>
            <p:ph type="title"/>
          </p:nvPr>
        </p:nvSpPr>
        <p:spPr>
          <a:xfrm>
            <a:off x="311699" y="555600"/>
            <a:ext cx="571258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More Software Development Models</a:t>
            </a:r>
            <a:endParaRPr/>
          </a:p>
        </p:txBody>
      </p:sp>
      <p:sp>
        <p:nvSpPr>
          <p:cNvPr id="141" name="Google Shape;141;p18"/>
          <p:cNvSpPr txBox="1"/>
          <p:nvPr>
            <p:ph idx="1" type="body"/>
          </p:nvPr>
        </p:nvSpPr>
        <p:spPr>
          <a:xfrm>
            <a:off x="311700" y="1389600"/>
            <a:ext cx="8040992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Spiral</a:t>
            </a:r>
            <a:endParaRPr sz="2400"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4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Rational Unified Process</a:t>
            </a:r>
            <a:endParaRPr sz="2400"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4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Extreme Programming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263408" y="97569"/>
            <a:ext cx="571258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Spiral</a:t>
            </a:r>
            <a:endParaRPr/>
          </a:p>
        </p:txBody>
      </p:sp>
      <p:sp>
        <p:nvSpPr>
          <p:cNvPr id="147" name="Google Shape;147;p19"/>
          <p:cNvSpPr txBox="1"/>
          <p:nvPr>
            <p:ph idx="1" type="body"/>
          </p:nvPr>
        </p:nvSpPr>
        <p:spPr>
          <a:xfrm>
            <a:off x="135854" y="98205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800"/>
              <a:t>Iterative development with systematic controlled aspects of waterfall</a:t>
            </a:r>
            <a:endParaRPr sz="1800"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800"/>
              <a:t>High emphasis on risk analysis</a:t>
            </a:r>
            <a:endParaRPr sz="1800"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800"/>
              <a:t>Potentially allows incremental releases (or updates) each spiral</a:t>
            </a:r>
            <a:endParaRPr sz="1800"/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0786" y="0"/>
            <a:ext cx="612321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263408" y="59400"/>
            <a:ext cx="571258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Spiral</a:t>
            </a:r>
            <a:endParaRPr/>
          </a:p>
        </p:txBody>
      </p:sp>
      <p:sp>
        <p:nvSpPr>
          <p:cNvPr id="154" name="Google Shape;154;p20"/>
          <p:cNvSpPr txBox="1"/>
          <p:nvPr>
            <p:ph idx="1" type="body"/>
          </p:nvPr>
        </p:nvSpPr>
        <p:spPr>
          <a:xfrm>
            <a:off x="0" y="874500"/>
            <a:ext cx="3020786" cy="4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Changing requirements can be adapted in</a:t>
            </a:r>
            <a:endParaRPr/>
          </a:p>
          <a:p>
            <a:pPr indent="0" lvl="0" marL="152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Requirements can be captured more accurately</a:t>
            </a:r>
            <a:endParaRPr/>
          </a:p>
          <a:p>
            <a:pPr indent="0" lvl="0" marL="152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Huge emphasis on risk management</a:t>
            </a:r>
            <a:endParaRPr/>
          </a:p>
          <a:p>
            <a:pPr indent="0" lvl="0" marL="152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155" name="Google Shape;15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0786" y="0"/>
            <a:ext cx="612321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0" y="0"/>
            <a:ext cx="571258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Rational Unified Process – by IBM</a:t>
            </a:r>
            <a:endParaRPr/>
          </a:p>
        </p:txBody>
      </p:sp>
      <p:sp>
        <p:nvSpPr>
          <p:cNvPr id="161" name="Google Shape;161;p21"/>
          <p:cNvSpPr txBox="1"/>
          <p:nvPr>
            <p:ph idx="1" type="body"/>
          </p:nvPr>
        </p:nvSpPr>
        <p:spPr>
          <a:xfrm>
            <a:off x="232569" y="98205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Four life cycle phases</a:t>
            </a:r>
            <a:endParaRPr sz="2000"/>
          </a:p>
          <a:p>
            <a:pPr indent="0" lvl="1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Inception</a:t>
            </a:r>
            <a:endParaRPr sz="2000"/>
          </a:p>
          <a:p>
            <a:pPr indent="0" lvl="1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Elaboration</a:t>
            </a:r>
            <a:endParaRPr sz="2000"/>
          </a:p>
          <a:p>
            <a:pPr indent="0" lvl="1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Construction</a:t>
            </a:r>
            <a:endParaRPr sz="2000"/>
          </a:p>
          <a:p>
            <a:pPr indent="0" lvl="1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Transition</a:t>
            </a:r>
            <a:endParaRPr sz="2000"/>
          </a:p>
          <a:p>
            <a:pPr indent="-2286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162" name="Google Shape;16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2833" y="982050"/>
            <a:ext cx="5921199" cy="366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/>
          <p:nvPr>
            <p:ph type="title"/>
          </p:nvPr>
        </p:nvSpPr>
        <p:spPr>
          <a:xfrm>
            <a:off x="517725" y="674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Challenges with Waterfall</a:t>
            </a:r>
            <a:endParaRPr/>
          </a:p>
        </p:txBody>
      </p:sp>
      <p:pic>
        <p:nvPicPr>
          <p:cNvPr id="54" name="Google Shape;5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2123850"/>
            <a:ext cx="2889775" cy="30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28795" y="2123850"/>
            <a:ext cx="3346818" cy="301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83825" y="880725"/>
            <a:ext cx="2829350" cy="282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0" y="0"/>
            <a:ext cx="571258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Extreme Programming</a:t>
            </a:r>
            <a:endParaRPr/>
          </a:p>
        </p:txBody>
      </p:sp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0" y="826891"/>
            <a:ext cx="3587262" cy="39912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Type of agile software development</a:t>
            </a:r>
            <a:endParaRPr sz="2400"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4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Working in pairs</a:t>
            </a:r>
            <a:endParaRPr sz="2400"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4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Unit testing of all code and acceptance testing of all requirements</a:t>
            </a:r>
            <a:endParaRPr sz="2400"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000"/>
          </a:p>
        </p:txBody>
      </p:sp>
      <p:pic>
        <p:nvPicPr>
          <p:cNvPr id="169" name="Google Shape;16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9079" y="1"/>
            <a:ext cx="568492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0" y="0"/>
            <a:ext cx="571258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Extreme Programming</a:t>
            </a:r>
            <a:endParaRPr/>
          </a:p>
        </p:txBody>
      </p:sp>
      <p:sp>
        <p:nvSpPr>
          <p:cNvPr id="175" name="Google Shape;175;p23"/>
          <p:cNvSpPr txBox="1"/>
          <p:nvPr>
            <p:ph idx="1" type="body"/>
          </p:nvPr>
        </p:nvSpPr>
        <p:spPr>
          <a:xfrm>
            <a:off x="0" y="826891"/>
            <a:ext cx="3587262" cy="39912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Don’t program something until it’s needed</a:t>
            </a:r>
            <a:endParaRPr sz="2000"/>
          </a:p>
        </p:txBody>
      </p:sp>
      <p:pic>
        <p:nvPicPr>
          <p:cNvPr id="176" name="Google Shape;17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9079" y="1"/>
            <a:ext cx="568492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dog is carrying a box on a train track (Provided by Tenor)" id="177" name="Google Shape;17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350298"/>
            <a:ext cx="3493375" cy="263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type="title"/>
          </p:nvPr>
        </p:nvSpPr>
        <p:spPr>
          <a:xfrm>
            <a:off x="0" y="0"/>
            <a:ext cx="571258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Extreme Programming</a:t>
            </a:r>
            <a:endParaRPr/>
          </a:p>
        </p:txBody>
      </p:sp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144645" y="870853"/>
            <a:ext cx="3416239" cy="42726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Four activities:</a:t>
            </a:r>
            <a:endParaRPr sz="24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Coding</a:t>
            </a:r>
            <a:endParaRPr sz="24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Testing</a:t>
            </a:r>
            <a:endParaRPr sz="24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Listening</a:t>
            </a:r>
            <a:endParaRPr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Designing</a:t>
            </a:r>
            <a:endParaRPr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400"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29 rules total</a:t>
            </a:r>
            <a:endParaRPr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Unit tests first (TDD)</a:t>
            </a:r>
            <a:endParaRPr/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/>
              <a:t>Customer is always available</a:t>
            </a:r>
            <a:endParaRPr sz="2400"/>
          </a:p>
          <a:p>
            <a:pPr indent="-2286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184" name="Google Shape;18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9079" y="1"/>
            <a:ext cx="568492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0" y="0"/>
            <a:ext cx="832334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Comparing Costs</a:t>
            </a:r>
            <a:endParaRPr/>
          </a:p>
        </p:txBody>
      </p:sp>
      <p:pic>
        <p:nvPicPr>
          <p:cNvPr id="190" name="Google Shape;19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657" y="755700"/>
            <a:ext cx="8323343" cy="43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type="title"/>
          </p:nvPr>
        </p:nvSpPr>
        <p:spPr>
          <a:xfrm>
            <a:off x="0" y="10477"/>
            <a:ext cx="571258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Comparing Quality</a:t>
            </a:r>
            <a:endParaRPr/>
          </a:p>
        </p:txBody>
      </p:sp>
      <p:pic>
        <p:nvPicPr>
          <p:cNvPr id="196" name="Google Shape;19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685" y="766177"/>
            <a:ext cx="8326315" cy="4377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0" y="19269"/>
            <a:ext cx="7503833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Comparing Total Cost of Ownership over 5 years</a:t>
            </a:r>
            <a:endParaRPr/>
          </a:p>
        </p:txBody>
      </p:sp>
      <p:pic>
        <p:nvPicPr>
          <p:cNvPr id="202" name="Google Shape;20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3193" y="774969"/>
            <a:ext cx="8220808" cy="4368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eea3a19ba_0_2"/>
          <p:cNvSpPr txBox="1"/>
          <p:nvPr>
            <p:ph type="title"/>
          </p:nvPr>
        </p:nvSpPr>
        <p:spPr>
          <a:xfrm>
            <a:off x="130850" y="105700"/>
            <a:ext cx="8832600" cy="5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Honorable Mentions - </a:t>
            </a:r>
            <a:r>
              <a:rPr lang="en-US">
                <a:solidFill>
                  <a:srgbClr val="FF0000"/>
                </a:solidFill>
              </a:rPr>
              <a:t>these are not answers on quiz 4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08" name="Google Shape;208;g34eea3a19ba_0_2"/>
          <p:cNvSpPr txBox="1"/>
          <p:nvPr>
            <p:ph idx="1" type="body"/>
          </p:nvPr>
        </p:nvSpPr>
        <p:spPr>
          <a:xfrm>
            <a:off x="351975" y="670300"/>
            <a:ext cx="7947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Feature-Driven Development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Focuses on designing and building features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Suitable for larger teams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Lean Software Development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Emphasizes waste elimination and </a:t>
            </a:r>
            <a:r>
              <a:rPr lang="en-US" sz="2000"/>
              <a:t>value delivery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Derived from Lean manufacturing principles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Kanban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Visual workflow management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Focuses on continuous delivery without overburdening the team</a:t>
            </a:r>
            <a:endParaRPr sz="2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4eea3a19ba_0_24"/>
          <p:cNvSpPr txBox="1"/>
          <p:nvPr>
            <p:ph type="title"/>
          </p:nvPr>
        </p:nvSpPr>
        <p:spPr>
          <a:xfrm>
            <a:off x="130850" y="105700"/>
            <a:ext cx="8832600" cy="5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Honorable Mentions - </a:t>
            </a:r>
            <a:r>
              <a:rPr lang="en-US">
                <a:solidFill>
                  <a:srgbClr val="FF0000"/>
                </a:solidFill>
              </a:rPr>
              <a:t>these are not answers on quiz 4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14" name="Google Shape;214;g34eea3a19ba_0_24"/>
          <p:cNvSpPr txBox="1"/>
          <p:nvPr>
            <p:ph idx="1" type="body"/>
          </p:nvPr>
        </p:nvSpPr>
        <p:spPr>
          <a:xfrm>
            <a:off x="351975" y="670300"/>
            <a:ext cx="86115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Vibe Coding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An AI-assisted development approach where developers user natural language prompts to generate code, relying on AI models like LLMs.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Characteristics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/>
              <a:t>Rapid prototyping through AI-generated code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/>
              <a:t>Emphasizes speed and experimentation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/>
              <a:t>Developers act more as directors than coders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Strengths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/>
              <a:t>Accelerates development, especially for prototypes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/>
              <a:t>Lowers the barrier to entry for non-programmers</a:t>
            </a:r>
            <a:endParaRPr sz="1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4eea3a19ba_0_29"/>
          <p:cNvSpPr txBox="1"/>
          <p:nvPr>
            <p:ph type="title"/>
          </p:nvPr>
        </p:nvSpPr>
        <p:spPr>
          <a:xfrm>
            <a:off x="130850" y="105700"/>
            <a:ext cx="8832600" cy="5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Honorable Mentions - </a:t>
            </a:r>
            <a:r>
              <a:rPr lang="en-US">
                <a:solidFill>
                  <a:srgbClr val="FF0000"/>
                </a:solidFill>
              </a:rPr>
              <a:t>these are not answers on quiz 4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20" name="Google Shape;220;g34eea3a19ba_0_29"/>
          <p:cNvSpPr txBox="1"/>
          <p:nvPr>
            <p:ph idx="1" type="body"/>
          </p:nvPr>
        </p:nvSpPr>
        <p:spPr>
          <a:xfrm>
            <a:off x="351975" y="670300"/>
            <a:ext cx="86115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Vibe Coding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An AI-assisted development approach where developers user natural language prompts to generate code, relying on AI models like LLMs.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Weaknesses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/>
              <a:t>Potential issues with code quality and maintainability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/>
              <a:t>Security and scalability concerns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Industry Impact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/>
              <a:t>Startups leveraging vibe coding can operate with smaller teams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/>
              <a:t>Educational courses emerging to teach effective AI prompting techniques</a:t>
            </a:r>
            <a:endParaRPr sz="18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48693" y="0"/>
            <a:ext cx="464661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Challenges with Waterfall</a:t>
            </a:r>
            <a:endParaRPr/>
          </a:p>
        </p:txBody>
      </p:sp>
      <p:sp>
        <p:nvSpPr>
          <p:cNvPr id="62" name="Google Shape;62;p5"/>
          <p:cNvSpPr txBox="1"/>
          <p:nvPr>
            <p:ph idx="1" type="body"/>
          </p:nvPr>
        </p:nvSpPr>
        <p:spPr>
          <a:xfrm>
            <a:off x="311700" y="1017725"/>
            <a:ext cx="7790153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During verification – pieces don’t work together which leads to an expensive fix</a:t>
            </a:r>
            <a:endParaRPr sz="2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Users/clients argue that the system doesn’t meet the initial requirements (Predicting user needs is very difficult)</a:t>
            </a:r>
            <a:endParaRPr sz="2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Potential market shift which also leads to an expensive fix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Agile</a:t>
            </a:r>
            <a:endParaRPr/>
          </a:p>
        </p:txBody>
      </p:sp>
      <p:sp>
        <p:nvSpPr>
          <p:cNvPr id="68" name="Google Shape;68;p6"/>
          <p:cNvSpPr txBox="1"/>
          <p:nvPr>
            <p:ph idx="1" type="body"/>
          </p:nvPr>
        </p:nvSpPr>
        <p:spPr>
          <a:xfrm>
            <a:off x="311700" y="1152475"/>
            <a:ext cx="8032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/>
              <a:t>17 people, Feb 2001</a:t>
            </a:r>
            <a:endParaRPr/>
          </a:p>
          <a:p>
            <a:pPr indent="0" lvl="1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Agile Manifesto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400"/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/>
              <a:t>Agile is a mindset</a:t>
            </a:r>
            <a:endParaRPr/>
          </a:p>
          <a:p>
            <a:pPr indent="0" lvl="1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-US" sz="2000"/>
              <a:t>4 values and 12 principles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7"/>
          <p:cNvPicPr preferRelativeResize="0"/>
          <p:nvPr/>
        </p:nvPicPr>
        <p:blipFill rotWithShape="1">
          <a:blip r:embed="rId3">
            <a:alphaModFix/>
          </a:blip>
          <a:srcRect b="7351" l="0" r="0" t="0"/>
          <a:stretch/>
        </p:blipFill>
        <p:spPr>
          <a:xfrm>
            <a:off x="1268106" y="0"/>
            <a:ext cx="679038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Agile Principles</a:t>
            </a:r>
            <a:endParaRPr/>
          </a:p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311699" y="1152475"/>
            <a:ext cx="8520599" cy="3788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Highest priority is to satisfy the customer through early and continuous delivery of valuable software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Welcome changing requirements, even late in the development. Agile processes harness change for the customer’s competitive advantage.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Deliver working software frequently, preferably a shorter time scale.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Agile Principles</a:t>
            </a:r>
            <a:endParaRPr/>
          </a:p>
        </p:txBody>
      </p:sp>
      <p:sp>
        <p:nvSpPr>
          <p:cNvPr id="85" name="Google Shape;85;p9"/>
          <p:cNvSpPr txBox="1"/>
          <p:nvPr>
            <p:ph idx="1" type="body"/>
          </p:nvPr>
        </p:nvSpPr>
        <p:spPr>
          <a:xfrm>
            <a:off x="311699" y="1152475"/>
            <a:ext cx="8520599" cy="3788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Businesspeople and developers must work together daily throughout the project.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Build projects around motivated individuals. Give them the environment and support they need and trust them to get the job done.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The best way of conveying information to and within a development team is face-to-face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Agile Principles</a:t>
            </a:r>
            <a:endParaRPr/>
          </a:p>
        </p:txBody>
      </p:sp>
      <p:sp>
        <p:nvSpPr>
          <p:cNvPr id="91" name="Google Shape;91;p10"/>
          <p:cNvSpPr txBox="1"/>
          <p:nvPr>
            <p:ph idx="1" type="body"/>
          </p:nvPr>
        </p:nvSpPr>
        <p:spPr>
          <a:xfrm>
            <a:off x="311699" y="1152475"/>
            <a:ext cx="8520599" cy="3788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Working software is the primary measure of progress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Agile processes promote sustainable development. The sponsors, developers, and users should be able to maintain a constant pace indefinitely.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Continuous attention to technical excellence and good design enhances agility.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Agile Principles</a:t>
            </a:r>
            <a:endParaRPr/>
          </a:p>
        </p:txBody>
      </p:sp>
      <p:sp>
        <p:nvSpPr>
          <p:cNvPr id="97" name="Google Shape;97;p11"/>
          <p:cNvSpPr txBox="1"/>
          <p:nvPr>
            <p:ph idx="1" type="body"/>
          </p:nvPr>
        </p:nvSpPr>
        <p:spPr>
          <a:xfrm>
            <a:off x="311699" y="1152475"/>
            <a:ext cx="8520599" cy="3788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Simplicity is essential. (the art of maximizing the amount of work not done)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The best architectures, requirements, and designs emerge from self-organizing teams.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At regular intervals, the team reflects on how to become more effective then tunes and adjusts its behavior accordingly.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Shonal Gangopadhyay</dc:creator>
</cp:coreProperties>
</file>